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373" r:id="rId3"/>
    <p:sldId id="374" r:id="rId4"/>
    <p:sldId id="436" r:id="rId5"/>
    <p:sldId id="443" r:id="rId6"/>
    <p:sldId id="453" r:id="rId7"/>
    <p:sldId id="455" r:id="rId8"/>
    <p:sldId id="526" r:id="rId9"/>
    <p:sldId id="527" r:id="rId10"/>
    <p:sldId id="528" r:id="rId11"/>
    <p:sldId id="529" r:id="rId12"/>
    <p:sldId id="530" r:id="rId13"/>
    <p:sldId id="531" r:id="rId14"/>
    <p:sldId id="532" r:id="rId15"/>
    <p:sldId id="533" r:id="rId16"/>
    <p:sldId id="534" r:id="rId17"/>
    <p:sldId id="535" r:id="rId18"/>
    <p:sldId id="536" r:id="rId19"/>
    <p:sldId id="537" r:id="rId20"/>
    <p:sldId id="474" r:id="rId21"/>
    <p:sldId id="524" r:id="rId22"/>
    <p:sldId id="525" r:id="rId23"/>
    <p:sldId id="516" r:id="rId24"/>
    <p:sldId id="346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63" d="100"/>
          <a:sy n="63" d="100"/>
        </p:scale>
        <p:origin x="26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79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AD36-B103-4750-B2CE-CF4F2206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B8B7F-F1A0-4B73-A6B6-96D53B7FE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write a container class (like a list), you have to write it to contain something</a:t>
            </a:r>
          </a:p>
          <a:p>
            <a:pPr lvl="1"/>
            <a:r>
              <a:rPr lang="en-US" dirty="0"/>
              <a:t>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</a:t>
            </a:r>
          </a:p>
          <a:p>
            <a:pPr lvl="1"/>
            <a:r>
              <a:rPr lang="en-US" dirty="0"/>
              <a:t>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values</a:t>
            </a:r>
          </a:p>
          <a:p>
            <a:pPr lvl="1"/>
            <a:r>
              <a:rPr lang="en-US" dirty="0"/>
              <a:t>A list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</a:t>
            </a:r>
          </a:p>
          <a:p>
            <a:r>
              <a:rPr lang="en-US" dirty="0"/>
              <a:t>What if we could design a list class and not specify what its contents are?</a:t>
            </a:r>
          </a:p>
          <a:p>
            <a:r>
              <a:rPr lang="en-US" dirty="0"/>
              <a:t>Someone has to say what it contains only when they make a particular list</a:t>
            </a:r>
          </a:p>
        </p:txBody>
      </p:sp>
    </p:spTree>
    <p:extLst>
      <p:ext uri="{BB962C8B-B14F-4D97-AF65-F5344CB8AC3E}">
        <p14:creationId xmlns:p14="http://schemas.microsoft.com/office/powerpoint/2010/main" val="168525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5A4A-9E59-4E5C-B9CD-964D6797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9D82B-F480-48FE-9C15-6A83FB4B2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That's the idea behind </a:t>
            </a:r>
            <a:r>
              <a:rPr lang="en-US" b="1" dirty="0"/>
              <a:t>generics</a:t>
            </a:r>
            <a:r>
              <a:rPr lang="en-US" dirty="0"/>
              <a:t> in Java</a:t>
            </a:r>
          </a:p>
          <a:p>
            <a:pPr lvl="1"/>
            <a:r>
              <a:rPr lang="en-US" dirty="0"/>
              <a:t>The name is because it lets you make a generic list instead of a specific kind of list</a:t>
            </a:r>
          </a:p>
          <a:p>
            <a:r>
              <a:rPr lang="en-US" dirty="0"/>
              <a:t>You can make classes (often, but not always, containers)</a:t>
            </a:r>
          </a:p>
          <a:p>
            <a:r>
              <a:rPr lang="en-US" dirty="0"/>
              <a:t>These classes have one or more </a:t>
            </a:r>
            <a:r>
              <a:rPr lang="en-US" b="1" dirty="0"/>
              <a:t>type parameters</a:t>
            </a:r>
          </a:p>
          <a:p>
            <a:r>
              <a:rPr lang="en-US" dirty="0"/>
              <a:t>The type parameters are like variables that hold type information</a:t>
            </a:r>
          </a:p>
          <a:p>
            <a:r>
              <a:rPr lang="en-US" dirty="0"/>
              <a:t>When you make such an object, you have to say what its types are</a:t>
            </a:r>
          </a:p>
        </p:txBody>
      </p:sp>
    </p:spTree>
    <p:extLst>
      <p:ext uri="{BB962C8B-B14F-4D97-AF65-F5344CB8AC3E}">
        <p14:creationId xmlns:p14="http://schemas.microsoft.com/office/powerpoint/2010/main" val="118454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CBE34-429D-4470-9776-A556899E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Angle brackets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50F18-180A-4088-A801-EDC85B59B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Influenced by templates in C++, Java puts type parameters in angle brackets (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&lt;&gt;</a:t>
            </a:r>
            <a:r>
              <a:rPr lang="en-US" dirty="0"/>
              <a:t> )</a:t>
            </a:r>
          </a:p>
          <a:p>
            <a:r>
              <a:rPr lang="en-US" dirty="0"/>
              <a:t>For example, we can declare the following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 objects defined in the Java Collections Framework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technical reasons, you can only use reference types for type parameters, never primitive types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C914A-49B2-4DCB-BB13-019E3D0E6E83}"/>
              </a:ext>
            </a:extLst>
          </p:cNvPr>
          <p:cNvSpPr/>
          <p:nvPr/>
        </p:nvSpPr>
        <p:spPr>
          <a:xfrm>
            <a:off x="609600" y="36576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LinkedList&lt;String&gt; words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LinkedList&lt;String&gt;();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LinkedList&lt;Wombat&gt; zoo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LinkedList&lt;Wombat&gt;();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LinkedList&lt;Integer&gt; numbers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LinkedList&lt;Integer&gt;();</a:t>
            </a:r>
          </a:p>
        </p:txBody>
      </p:sp>
    </p:spTree>
    <p:extLst>
      <p:ext uri="{BB962C8B-B14F-4D97-AF65-F5344CB8AC3E}">
        <p14:creationId xmlns:p14="http://schemas.microsoft.com/office/powerpoint/2010/main" val="142768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1A05-2ED6-4343-AE95-2E5CD72BD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EE1FB-7057-4D0D-9D4B-8089916C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112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only use type parameters on classes that were designed from the beginning to be generic</a:t>
            </a:r>
          </a:p>
          <a:p>
            <a:pPr lvl="1"/>
            <a:r>
              <a:rPr lang="en-US" dirty="0"/>
              <a:t>You can't force a class to take type parameters</a:t>
            </a:r>
          </a:p>
          <a:p>
            <a:r>
              <a:rPr lang="en-US" dirty="0"/>
              <a:t>But you can leave off type parameters, what are called raw types</a:t>
            </a:r>
          </a:p>
          <a:p>
            <a:pPr lvl="1"/>
            <a:r>
              <a:rPr lang="en-US" dirty="0"/>
              <a:t>You'll get a warning</a:t>
            </a:r>
          </a:p>
          <a:p>
            <a:pPr lvl="1"/>
            <a:r>
              <a:rPr lang="en-US" dirty="0"/>
              <a:t>Java assumes that you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 as the type parameter by default</a:t>
            </a:r>
          </a:p>
          <a:p>
            <a:r>
              <a:rPr lang="en-US" dirty="0"/>
              <a:t>For convenience, you can often leave them out in the instantiation step (after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keyword)</a:t>
            </a:r>
          </a:p>
          <a:p>
            <a:r>
              <a:rPr lang="en-US" dirty="0"/>
              <a:t>Java can often infer what the types should be: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98ED3F-149F-459D-B4A4-30EE9B96EE8A}"/>
              </a:ext>
            </a:extLst>
          </p:cNvPr>
          <p:cNvSpPr/>
          <p:nvPr/>
        </p:nvSpPr>
        <p:spPr>
          <a:xfrm>
            <a:off x="609600" y="54864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LinkedList&lt;String&gt; words =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LinkedList&lt;&gt;();</a:t>
            </a:r>
          </a:p>
        </p:txBody>
      </p:sp>
    </p:spTree>
    <p:extLst>
      <p:ext uri="{BB962C8B-B14F-4D97-AF65-F5344CB8AC3E}">
        <p14:creationId xmlns:p14="http://schemas.microsoft.com/office/powerpoint/2010/main" val="36810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0D152-4730-4116-AE11-CC83AD636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81331-5AE8-4243-9E98-0620AB0FB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Although you can't use primitive types as type parameters, every primitive type has a corresponding wrapper type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	Boolean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byte:		Byte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char:		Character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short: 	Short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int:		Integer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long:		Long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float:	Float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double:	Double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22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F6DFF-F6F1-464B-9B17-9EAD4184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Boxing and unboxing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74B35-D1C8-4B60-BC1A-4D7E8BE06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If you use the wrapper class as the type parameter, Java will automatically convert primitive types to and from the wrapper class</a:t>
            </a:r>
          </a:p>
          <a:p>
            <a:r>
              <a:rPr lang="en-US" dirty="0"/>
              <a:t>This is called boxing and unboxing</a:t>
            </a:r>
          </a:p>
          <a:p>
            <a:r>
              <a:rPr lang="en-US" dirty="0"/>
              <a:t>For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the most part, it magically works</a:t>
            </a:r>
          </a:p>
          <a:p>
            <a:r>
              <a:rPr lang="en-US" dirty="0"/>
              <a:t>However, storing primitive types is less efficient</a:t>
            </a:r>
          </a:p>
          <a:p>
            <a:pPr marL="118872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56B197-AD2C-4284-9980-94646C32A2DD}"/>
              </a:ext>
            </a:extLst>
          </p:cNvPr>
          <p:cNvSpPr/>
          <p:nvPr/>
        </p:nvSpPr>
        <p:spPr>
          <a:xfrm>
            <a:off x="645160" y="35814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LinkedList&lt;Integer&gt; numbers = 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LinkedList&lt;&gt;();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numbers.add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(7);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numbers.add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(15);</a:t>
            </a:r>
          </a:p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value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numbers.get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(0);  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Holds 7</a:t>
            </a:r>
          </a:p>
        </p:txBody>
      </p:sp>
    </p:spTree>
    <p:extLst>
      <p:ext uri="{BB962C8B-B14F-4D97-AF65-F5344CB8AC3E}">
        <p14:creationId xmlns:p14="http://schemas.microsoft.com/office/powerpoint/2010/main" val="327725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401360-4F4F-4F81-855D-2E0CB75D9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Generic Classes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5B1A86-8824-418F-BDBA-C9ECB4409F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3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7B60-CBB8-4174-8598-A44B0BB34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generic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6C076-8253-40FF-980B-78D5A2634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most part, you will use libraries that have generic classes in them</a:t>
            </a:r>
          </a:p>
          <a:p>
            <a:r>
              <a:rPr lang="en-US" dirty="0"/>
              <a:t>You will rarely need to design your own generic class</a:t>
            </a:r>
          </a:p>
          <a:p>
            <a:r>
              <a:rPr lang="en-US" dirty="0"/>
              <a:t>Nevertheless, you will sometimes need to extend generic classes or implement generic interfaces</a:t>
            </a:r>
          </a:p>
          <a:p>
            <a:r>
              <a:rPr lang="en-US" dirty="0"/>
              <a:t>It's good to know how it all works</a:t>
            </a:r>
          </a:p>
        </p:txBody>
      </p:sp>
    </p:spTree>
    <p:extLst>
      <p:ext uri="{BB962C8B-B14F-4D97-AF65-F5344CB8AC3E}">
        <p14:creationId xmlns:p14="http://schemas.microsoft.com/office/powerpoint/2010/main" val="37243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8DAF2-59C9-4AB6-8BD5-A2AEFC5FC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parameter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352B1-0DF6-4DA7-A6ED-1E60E0764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653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declaring a generic class, put angle brackets and the type parameter after the name of the class</a:t>
            </a:r>
          </a:p>
          <a:p>
            <a:r>
              <a:rPr lang="en-US" dirty="0"/>
              <a:t>The type parameter is often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, standing for type</a:t>
            </a:r>
          </a:p>
          <a:p>
            <a:r>
              <a:rPr lang="en-US" dirty="0"/>
              <a:t>Consider a simple generic class that holds a pair of…anything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A44FEE-5C1D-4E12-847C-84AE9142C130}"/>
              </a:ext>
            </a:extLst>
          </p:cNvPr>
          <p:cNvSpPr/>
          <p:nvPr/>
        </p:nvSpPr>
        <p:spPr>
          <a:xfrm>
            <a:off x="645160" y="3429000"/>
            <a:ext cx="10972800" cy="32735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Pair&lt;T&gt; {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 x;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 y;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Pair(T x, T y) {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.x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155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Instead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values, we can write a doubly linked list class that holds anything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LinkedList&lt;T&gt;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Node&lt;T&gt;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 data;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next;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previous;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head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Node&lt;T&gt; tail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private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1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Dynamic data structures</a:t>
            </a:r>
          </a:p>
          <a:p>
            <a:r>
              <a:rPr lang="en-US" dirty="0"/>
              <a:t>Linked 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add to the end of the list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8F8F-9C3D-496F-929A-B46ECC6F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Method signature: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method creates a new node</a:t>
            </a:r>
          </a:p>
          <a:p>
            <a:r>
              <a:rPr lang="en-US" dirty="0"/>
              <a:t>If the list is empty, it points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 at the new node</a:t>
            </a:r>
          </a:p>
          <a:p>
            <a:r>
              <a:rPr lang="en-US" dirty="0"/>
              <a:t>Otherwise, it points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dirty="0"/>
              <a:t> node's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dirty="0"/>
              <a:t> at the new node and the new node's previous at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dirty="0"/>
              <a:t> node</a:t>
            </a:r>
          </a:p>
          <a:p>
            <a:r>
              <a:rPr lang="en-US" dirty="0"/>
              <a:t>It updates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dirty="0"/>
              <a:t> to point at the new node</a:t>
            </a:r>
          </a:p>
          <a:p>
            <a:r>
              <a:rPr lang="en-US" dirty="0"/>
              <a:t>It increases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by one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B1668-E52B-4E14-95D4-FEE1C8B15C45}"/>
              </a:ext>
            </a:extLst>
          </p:cNvPr>
          <p:cNvSpPr/>
          <p:nvPr/>
        </p:nvSpPr>
        <p:spPr>
          <a:xfrm>
            <a:off x="685800" y="2514600"/>
            <a:ext cx="1089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add(T value)</a:t>
            </a:r>
          </a:p>
        </p:txBody>
      </p:sp>
    </p:spTree>
    <p:extLst>
      <p:ext uri="{BB962C8B-B14F-4D97-AF65-F5344CB8AC3E}">
        <p14:creationId xmlns:p14="http://schemas.microsoft.com/office/powerpoint/2010/main" val="388214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get an element from the list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8F8F-9C3D-496F-929A-B46ECC6F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 signature: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/>
              <a:t> is illegal, throw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IndexOutOfBoundsException</a:t>
            </a:r>
            <a:endParaRPr lang="en-US" dirty="0"/>
          </a:p>
          <a:p>
            <a:r>
              <a:rPr lang="en-US" dirty="0"/>
              <a:t>Loop through the list until reaching the node at location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/>
              <a:t> (using 0-based indexing)</a:t>
            </a:r>
          </a:p>
          <a:p>
            <a:r>
              <a:rPr lang="en-US" dirty="0"/>
              <a:t>Return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dirty="0"/>
              <a:t> of the node in question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B1668-E52B-4E14-95D4-FEE1C8B15C45}"/>
              </a:ext>
            </a:extLst>
          </p:cNvPr>
          <p:cNvSpPr/>
          <p:nvPr/>
        </p:nvSpPr>
        <p:spPr>
          <a:xfrm>
            <a:off x="685800" y="2514600"/>
            <a:ext cx="1089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get(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index)</a:t>
            </a:r>
          </a:p>
        </p:txBody>
      </p:sp>
    </p:spTree>
    <p:extLst>
      <p:ext uri="{BB962C8B-B14F-4D97-AF65-F5344CB8AC3E}">
        <p14:creationId xmlns:p14="http://schemas.microsoft.com/office/powerpoint/2010/main" val="426843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remove the first element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8F8F-9C3D-496F-929A-B46ECC6F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Method signature: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list is empty, throw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NoSuchElementException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Point a temporary variable at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 node</a:t>
            </a:r>
          </a:p>
          <a:p>
            <a:r>
              <a:rPr lang="en-US" dirty="0"/>
              <a:t>Point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dirty="0"/>
              <a:t> at the next node</a:t>
            </a:r>
          </a:p>
          <a:p>
            <a:r>
              <a:rPr lang="en-US" dirty="0"/>
              <a:t>If the next node is null, point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dirty="0"/>
              <a:t>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r>
              <a:rPr lang="en-US" dirty="0"/>
              <a:t>Otherwise, point the next node's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previous</a:t>
            </a:r>
            <a:r>
              <a:rPr lang="en-US" dirty="0"/>
              <a:t> 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r>
              <a:rPr lang="en-US" dirty="0"/>
              <a:t>Return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dirty="0"/>
              <a:t> of the temporary node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B1668-E52B-4E14-95D4-FEE1C8B15C45}"/>
              </a:ext>
            </a:extLst>
          </p:cNvPr>
          <p:cNvSpPr/>
          <p:nvPr/>
        </p:nvSpPr>
        <p:spPr>
          <a:xfrm>
            <a:off x="609600" y="23622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 remove()</a:t>
            </a:r>
          </a:p>
        </p:txBody>
      </p:sp>
    </p:spTree>
    <p:extLst>
      <p:ext uri="{BB962C8B-B14F-4D97-AF65-F5344CB8AC3E}">
        <p14:creationId xmlns:p14="http://schemas.microsoft.com/office/powerpoint/2010/main" val="373157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Java Collections Framework</a:t>
            </a:r>
          </a:p>
          <a:p>
            <a:r>
              <a:rPr lang="en-US" dirty="0"/>
              <a:t>Lists</a:t>
            </a:r>
          </a:p>
          <a:p>
            <a:r>
              <a:rPr lang="en-US" dirty="0"/>
              <a:t>Sets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Finish Project 3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Keep reading Chapter 18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</p:spTree>
    <p:extLst>
      <p:ext uri="{BB962C8B-B14F-4D97-AF65-F5344CB8AC3E}">
        <p14:creationId xmlns:p14="http://schemas.microsoft.com/office/powerpoint/2010/main" val="770972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348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most common library implementation of a linked list is a </a:t>
            </a:r>
            <a:r>
              <a:rPr lang="en-US" b="1" dirty="0"/>
              <a:t>doubly linked list</a:t>
            </a:r>
          </a:p>
          <a:p>
            <a:r>
              <a:rPr lang="en-US" dirty="0"/>
              <a:t>Node consists of data, a next pointer, and a previous pointer</a:t>
            </a:r>
          </a:p>
          <a:p>
            <a:r>
              <a:rPr lang="en-US" dirty="0"/>
              <a:t>Because we know the next and the previous, we can move forwards or backwards in the list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5027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/>
          <p:nvPr/>
        </p:nvCxnSpPr>
        <p:spPr>
          <a:xfrm flipV="1">
            <a:off x="10058400" y="41148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33528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36576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572000" y="5408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315200" y="5410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flipH="1">
            <a:off x="2438400" y="5410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hape 21"/>
          <p:cNvCxnSpPr/>
          <p:nvPr/>
        </p:nvCxnSpPr>
        <p:spPr>
          <a:xfrm flipH="1" flipV="1">
            <a:off x="2438400" y="41148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>
            <a:off x="10058400" y="54102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7432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7400" y="61722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7400" y="6320136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tail</a:t>
            </a:r>
          </a:p>
        </p:txBody>
      </p:sp>
    </p:spTree>
    <p:extLst>
      <p:ext uri="{BB962C8B-B14F-4D97-AF65-F5344CB8AC3E}">
        <p14:creationId xmlns:p14="http://schemas.microsoft.com/office/powerpoint/2010/main" val="324947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Let's try a simple definition for a doubly linked list that holds an unlimited number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values: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Node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data;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next;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previous;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head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Node tail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	private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9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index of an element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18F8F-9C3D-496F-929A-B46ECC6FB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 signature: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Loop through the list until reaching a node whose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dirty="0"/>
              <a:t> is equal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, keeping a counter of the current index</a:t>
            </a:r>
          </a:p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found, return the index</a:t>
            </a:r>
          </a:p>
          <a:p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never found, 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B1668-E52B-4E14-95D4-FEE1C8B15C45}"/>
              </a:ext>
            </a:extLst>
          </p:cNvPr>
          <p:cNvSpPr/>
          <p:nvPr/>
        </p:nvSpPr>
        <p:spPr>
          <a:xfrm>
            <a:off x="685800" y="2590800"/>
            <a:ext cx="108966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value)</a:t>
            </a:r>
          </a:p>
        </p:txBody>
      </p:sp>
    </p:spTree>
    <p:extLst>
      <p:ext uri="{BB962C8B-B14F-4D97-AF65-F5344CB8AC3E}">
        <p14:creationId xmlns:p14="http://schemas.microsoft.com/office/powerpoint/2010/main" val="289491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F9A48E-41A6-4AAF-9FA5-6B60680A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ECECDC-041F-4E6A-975D-AEC52D5E09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6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8571</TotalTime>
  <Words>1128</Words>
  <Application>Microsoft Office PowerPoint</Application>
  <PresentationFormat>Widescreen</PresentationFormat>
  <Paragraphs>178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3</vt:lpstr>
      <vt:lpstr>Linked Lists</vt:lpstr>
      <vt:lpstr>Doubly linked list</vt:lpstr>
      <vt:lpstr>Definition</vt:lpstr>
      <vt:lpstr>Find the index of an element</vt:lpstr>
      <vt:lpstr>Generics</vt:lpstr>
      <vt:lpstr>Containers</vt:lpstr>
      <vt:lpstr>Generics</vt:lpstr>
      <vt:lpstr>Angle brackets</vt:lpstr>
      <vt:lpstr>Details</vt:lpstr>
      <vt:lpstr>Primitive types</vt:lpstr>
      <vt:lpstr>Boxing and unboxing</vt:lpstr>
      <vt:lpstr>Creating Generic Classes</vt:lpstr>
      <vt:lpstr>Creating generic classes</vt:lpstr>
      <vt:lpstr>Type parameter syntax</vt:lpstr>
      <vt:lpstr>Definition</vt:lpstr>
      <vt:lpstr>Generic add to the end of the list</vt:lpstr>
      <vt:lpstr>Generic get an element from the list</vt:lpstr>
      <vt:lpstr>Generic remove the first element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1488</cp:revision>
  <dcterms:created xsi:type="dcterms:W3CDTF">2009-08-24T20:26:10Z</dcterms:created>
  <dcterms:modified xsi:type="dcterms:W3CDTF">2020-04-03T02:46:39Z</dcterms:modified>
</cp:coreProperties>
</file>